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0" r:id="rId4"/>
    <p:sldId id="257" r:id="rId5"/>
    <p:sldId id="261" r:id="rId6"/>
    <p:sldId id="262" r:id="rId7"/>
    <p:sldId id="263" r:id="rId8"/>
    <p:sldId id="266" r:id="rId9"/>
    <p:sldId id="267" r:id="rId10"/>
    <p:sldId id="264" r:id="rId11"/>
    <p:sldId id="271" r:id="rId12"/>
    <p:sldId id="265" r:id="rId13"/>
    <p:sldId id="270" r:id="rId14"/>
    <p:sldId id="269" r:id="rId15"/>
  </p:sldIdLst>
  <p:sldSz cx="10801350" cy="7561263"/>
  <p:notesSz cx="6858000" cy="9144000"/>
  <p:defaultTextStyle>
    <a:defPPr>
      <a:defRPr lang="ru-RU"/>
    </a:defPPr>
    <a:lvl1pPr marL="0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4637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9274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73911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98548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23185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47822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72459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97096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344" y="60"/>
      </p:cViewPr>
      <p:guideLst>
        <p:guide orient="horz" pos="2382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0801350" cy="5040842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284716"/>
            <a:ext cx="7560945" cy="1932323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2"/>
                </a:solidFill>
              </a:defRPr>
            </a:lvl1pPr>
            <a:lvl2pPr marL="524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9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3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8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2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72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7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101" y="2213790"/>
            <a:ext cx="9181148" cy="1620771"/>
          </a:xfrm>
        </p:spPr>
        <p:txBody>
          <a:bodyPr/>
          <a:lstStyle>
            <a:lvl1pPr algn="ctr">
              <a:defRPr sz="3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302801"/>
            <a:ext cx="9361170" cy="126021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20090" y="1764295"/>
            <a:ext cx="9361170" cy="45367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5471414"/>
            <a:ext cx="9314290" cy="1501751"/>
          </a:xfrm>
        </p:spPr>
        <p:txBody>
          <a:bodyPr anchor="t"/>
          <a:lstStyle>
            <a:lvl1pPr algn="l">
              <a:defRPr sz="37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90" y="3817389"/>
            <a:ext cx="9314290" cy="1654026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  <a:lvl2pPr marL="5246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92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739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985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23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478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724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970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720090" y="1764295"/>
            <a:ext cx="4410551" cy="4536758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670709" y="1764295"/>
            <a:ext cx="4410551" cy="4536758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302801"/>
            <a:ext cx="9361170" cy="126021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670709" y="2436407"/>
            <a:ext cx="4410551" cy="3864646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720090" y="2436407"/>
            <a:ext cx="4410551" cy="3864646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302801"/>
            <a:ext cx="936117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90" y="1764294"/>
            <a:ext cx="4410551" cy="63360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</a:defRPr>
            </a:lvl1pPr>
            <a:lvl2pPr marL="524637" indent="0">
              <a:buNone/>
              <a:defRPr sz="2300" b="1"/>
            </a:lvl2pPr>
            <a:lvl3pPr marL="1049274" indent="0">
              <a:buNone/>
              <a:defRPr sz="2100" b="1"/>
            </a:lvl3pPr>
            <a:lvl4pPr marL="1573911" indent="0">
              <a:buNone/>
              <a:defRPr sz="1800" b="1"/>
            </a:lvl4pPr>
            <a:lvl5pPr marL="2098548" indent="0">
              <a:buNone/>
              <a:defRPr sz="1800" b="1"/>
            </a:lvl5pPr>
            <a:lvl6pPr marL="2623185" indent="0">
              <a:buNone/>
              <a:defRPr sz="1800" b="1"/>
            </a:lvl6pPr>
            <a:lvl7pPr marL="3147822" indent="0">
              <a:buNone/>
              <a:defRPr sz="1800" b="1"/>
            </a:lvl7pPr>
            <a:lvl8pPr marL="3672459" indent="0">
              <a:buNone/>
              <a:defRPr sz="1800" b="1"/>
            </a:lvl8pPr>
            <a:lvl9pPr marL="4197096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70709" y="1764294"/>
            <a:ext cx="4410551" cy="63360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</a:defRPr>
            </a:lvl1pPr>
            <a:lvl2pPr marL="524637" indent="0">
              <a:buNone/>
              <a:defRPr sz="2300" b="1"/>
            </a:lvl2pPr>
            <a:lvl3pPr marL="1049274" indent="0">
              <a:buNone/>
              <a:defRPr sz="2100" b="1"/>
            </a:lvl3pPr>
            <a:lvl4pPr marL="1573911" indent="0">
              <a:buNone/>
              <a:defRPr sz="1800" b="1"/>
            </a:lvl4pPr>
            <a:lvl5pPr marL="2098548" indent="0">
              <a:buNone/>
              <a:defRPr sz="1800" b="1"/>
            </a:lvl5pPr>
            <a:lvl6pPr marL="2623185" indent="0">
              <a:buNone/>
              <a:defRPr sz="1800" b="1"/>
            </a:lvl6pPr>
            <a:lvl7pPr marL="3147822" indent="0">
              <a:buNone/>
              <a:defRPr sz="1800" b="1"/>
            </a:lvl7pPr>
            <a:lvl8pPr marL="3672459" indent="0">
              <a:buNone/>
              <a:defRPr sz="1800" b="1"/>
            </a:lvl8pPr>
            <a:lvl9pPr marL="4197096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302801"/>
            <a:ext cx="9361170" cy="126021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680585" y="1596267"/>
            <a:ext cx="5490686" cy="47047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690" y="1596267"/>
            <a:ext cx="3510439" cy="1209802"/>
          </a:xfrm>
        </p:spPr>
        <p:txBody>
          <a:bodyPr anchor="b"/>
          <a:lstStyle>
            <a:lvl1pPr algn="l">
              <a:defRPr sz="21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690" y="2809168"/>
            <a:ext cx="3510439" cy="3491885"/>
          </a:xfrm>
        </p:spPr>
        <p:txBody>
          <a:bodyPr tIns="10493">
            <a:normAutofit/>
          </a:bodyPr>
          <a:lstStyle>
            <a:lvl1pPr marL="0" indent="0">
              <a:buNone/>
              <a:defRPr sz="1600"/>
            </a:lvl1pPr>
            <a:lvl2pPr marL="524637" indent="0">
              <a:buNone/>
              <a:defRPr sz="1400"/>
            </a:lvl2pPr>
            <a:lvl3pPr marL="1049274" indent="0">
              <a:buNone/>
              <a:defRPr sz="1100"/>
            </a:lvl3pPr>
            <a:lvl4pPr marL="1573911" indent="0">
              <a:buNone/>
              <a:defRPr sz="1000"/>
            </a:lvl4pPr>
            <a:lvl5pPr marL="2098548" indent="0">
              <a:buNone/>
              <a:defRPr sz="1000"/>
            </a:lvl5pPr>
            <a:lvl6pPr marL="2623185" indent="0">
              <a:buNone/>
              <a:defRPr sz="1000"/>
            </a:lvl6pPr>
            <a:lvl7pPr marL="3147822" indent="0">
              <a:buNone/>
              <a:defRPr sz="1000"/>
            </a:lvl7pPr>
            <a:lvl8pPr marL="3672459" indent="0">
              <a:buNone/>
              <a:defRPr sz="1000"/>
            </a:lvl8pPr>
            <a:lvl9pPr marL="419709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801350" cy="756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1596267"/>
            <a:ext cx="3510439" cy="1209802"/>
          </a:xfrm>
        </p:spPr>
        <p:txBody>
          <a:bodyPr anchor="b"/>
          <a:lstStyle>
            <a:lvl1pPr algn="l">
              <a:defRPr sz="21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01488" y="1596267"/>
            <a:ext cx="4039705" cy="3831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300" baseline="0">
                <a:solidFill>
                  <a:schemeClr val="tx1">
                    <a:lumMod val="65000"/>
                  </a:schemeClr>
                </a:solidFill>
              </a:defRPr>
            </a:lvl1pPr>
            <a:lvl2pPr marL="524637" indent="0">
              <a:buNone/>
              <a:defRPr sz="3200"/>
            </a:lvl2pPr>
            <a:lvl3pPr marL="1049274" indent="0">
              <a:buNone/>
              <a:defRPr sz="2800"/>
            </a:lvl3pPr>
            <a:lvl4pPr marL="1573911" indent="0">
              <a:buNone/>
              <a:defRPr sz="2300"/>
            </a:lvl4pPr>
            <a:lvl5pPr marL="2098548" indent="0">
              <a:buNone/>
              <a:defRPr sz="2300"/>
            </a:lvl5pPr>
            <a:lvl6pPr marL="2623185" indent="0">
              <a:buNone/>
              <a:defRPr sz="2300"/>
            </a:lvl6pPr>
            <a:lvl7pPr marL="3147822" indent="0">
              <a:buNone/>
              <a:defRPr sz="2300"/>
            </a:lvl7pPr>
            <a:lvl8pPr marL="3672459" indent="0">
              <a:buNone/>
              <a:defRPr sz="2300"/>
            </a:lvl8pPr>
            <a:lvl9pPr marL="4197096" indent="0">
              <a:buNone/>
              <a:defRPr sz="23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90" y="2809168"/>
            <a:ext cx="3510439" cy="2651744"/>
          </a:xfrm>
        </p:spPr>
        <p:txBody>
          <a:bodyPr tIns="10493">
            <a:normAutofit/>
          </a:bodyPr>
          <a:lstStyle>
            <a:lvl1pPr marL="0" indent="0">
              <a:buNone/>
              <a:defRPr sz="1600"/>
            </a:lvl1pPr>
            <a:lvl2pPr marL="524637" indent="0">
              <a:buNone/>
              <a:defRPr sz="1400"/>
            </a:lvl2pPr>
            <a:lvl3pPr marL="1049274" indent="0">
              <a:buNone/>
              <a:defRPr sz="1100"/>
            </a:lvl3pPr>
            <a:lvl4pPr marL="1573911" indent="0">
              <a:buNone/>
              <a:defRPr sz="1000"/>
            </a:lvl4pPr>
            <a:lvl5pPr marL="2098548" indent="0">
              <a:buNone/>
              <a:defRPr sz="1000"/>
            </a:lvl5pPr>
            <a:lvl6pPr marL="2623185" indent="0">
              <a:buNone/>
              <a:defRPr sz="1000"/>
            </a:lvl6pPr>
            <a:lvl7pPr marL="3147822" indent="0">
              <a:buNone/>
              <a:defRPr sz="1000"/>
            </a:lvl7pPr>
            <a:lvl8pPr marL="3672459" indent="0">
              <a:buNone/>
              <a:defRPr sz="1000"/>
            </a:lvl8pPr>
            <a:lvl9pPr marL="419709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302802"/>
            <a:ext cx="2430304" cy="645157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67" y="302802"/>
            <a:ext cx="7110889" cy="645157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0801350" cy="756126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90" y="302801"/>
            <a:ext cx="9361170" cy="1260211"/>
          </a:xfrm>
          <a:prstGeom prst="rect">
            <a:avLst/>
          </a:prstGeom>
        </p:spPr>
        <p:txBody>
          <a:bodyPr vert="horz" lIns="104927" tIns="52464" rIns="104927" bIns="52464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90" y="1764295"/>
            <a:ext cx="9361170" cy="4990084"/>
          </a:xfrm>
          <a:prstGeom prst="rect">
            <a:avLst/>
          </a:prstGeom>
        </p:spPr>
        <p:txBody>
          <a:bodyPr vert="horz" lIns="104927" tIns="52464" rIns="104927" bIns="5246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50844" y="7008171"/>
            <a:ext cx="1800225" cy="402567"/>
          </a:xfrm>
          <a:prstGeom prst="rect">
            <a:avLst/>
          </a:prstGeom>
        </p:spPr>
        <p:txBody>
          <a:bodyPr vert="horz" lIns="104927" tIns="52464" rIns="104927" bIns="52464" rtlCol="0" anchor="ctr"/>
          <a:lstStyle>
            <a:lvl1pPr algn="r">
              <a:defRPr sz="1100" strike="noStrike" spc="69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90" y="7008171"/>
            <a:ext cx="3420428" cy="402567"/>
          </a:xfrm>
          <a:prstGeom prst="rect">
            <a:avLst/>
          </a:prstGeom>
        </p:spPr>
        <p:txBody>
          <a:bodyPr vert="horz" lIns="104927" tIns="52464" rIns="104927" bIns="52464" rtlCol="0" anchor="ctr"/>
          <a:lstStyle>
            <a:lvl1pPr algn="l">
              <a:defRPr sz="1100" cap="all" spc="69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1114" y="7008171"/>
            <a:ext cx="1170146" cy="402567"/>
          </a:xfrm>
          <a:prstGeom prst="rect">
            <a:avLst/>
          </a:prstGeom>
        </p:spPr>
        <p:txBody>
          <a:bodyPr vert="horz" lIns="104927" tIns="52464" rIns="104927" bIns="52464" rtlCol="0" anchor="ctr"/>
          <a:lstStyle>
            <a:lvl1pPr algn="r">
              <a:defRPr sz="13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49274" rtl="0" eaLnBrk="1" latinLnBrk="0" hangingPunct="1">
        <a:spcBef>
          <a:spcPct val="0"/>
        </a:spcBef>
        <a:buNone/>
        <a:defRPr sz="3400" kern="1200" cap="all" spc="57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93478" indent="-393478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 spc="34" baseline="0">
          <a:solidFill>
            <a:schemeClr val="tx1"/>
          </a:solidFill>
          <a:latin typeface="+mn-lt"/>
          <a:ea typeface="+mn-ea"/>
          <a:cs typeface="+mn-cs"/>
        </a:defRPr>
      </a:lvl1pPr>
      <a:lvl2pPr marL="852535" indent="-327898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 spc="34" baseline="0">
          <a:solidFill>
            <a:schemeClr val="tx1"/>
          </a:solidFill>
          <a:latin typeface="+mn-lt"/>
          <a:ea typeface="+mn-ea"/>
          <a:cs typeface="+mn-cs"/>
        </a:defRPr>
      </a:lvl2pPr>
      <a:lvl3pPr marL="1311593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 spc="34" baseline="0">
          <a:solidFill>
            <a:schemeClr val="tx1"/>
          </a:solidFill>
          <a:latin typeface="+mn-lt"/>
          <a:ea typeface="+mn-ea"/>
          <a:cs typeface="+mn-cs"/>
        </a:defRPr>
      </a:lvl3pPr>
      <a:lvl4pPr marL="1836230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 spc="34" baseline="0">
          <a:solidFill>
            <a:schemeClr val="tx1"/>
          </a:solidFill>
          <a:latin typeface="+mn-lt"/>
          <a:ea typeface="+mn-ea"/>
          <a:cs typeface="+mn-cs"/>
        </a:defRPr>
      </a:lvl4pPr>
      <a:lvl5pPr marL="2360867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 spc="34" baseline="0">
          <a:solidFill>
            <a:schemeClr val="tx1"/>
          </a:solidFill>
          <a:latin typeface="+mn-lt"/>
          <a:ea typeface="+mn-ea"/>
          <a:cs typeface="+mn-cs"/>
        </a:defRPr>
      </a:lvl5pPr>
      <a:lvl6pPr marL="2885504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410141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934778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459415" indent="-262319" algn="l" defTabSz="1049274" rtl="0" eaLnBrk="1" latinLnBrk="0" hangingPunct="1">
        <a:lnSpc>
          <a:spcPct val="100000"/>
        </a:lnSpc>
        <a:spcBef>
          <a:spcPct val="20000"/>
        </a:spcBef>
        <a:spcAft>
          <a:spcPts val="689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4637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274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11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8548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23185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7822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72459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15.png"/><Relationship Id="rId10" Type="http://schemas.openxmlformats.org/officeDocument/2006/relationships/image" Target="../media/image29.jpeg"/><Relationship Id="rId4" Type="http://schemas.openxmlformats.org/officeDocument/2006/relationships/image" Target="../media/image24.pn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46.jpe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jpeg"/><Relationship Id="rId5" Type="http://schemas.openxmlformats.org/officeDocument/2006/relationships/image" Target="../media/image49.png"/><Relationship Id="rId10" Type="http://schemas.openxmlformats.org/officeDocument/2006/relationships/image" Target="../media/image54.jpeg"/><Relationship Id="rId4" Type="http://schemas.openxmlformats.org/officeDocument/2006/relationships/image" Target="../media/image48.png"/><Relationship Id="rId9" Type="http://schemas.openxmlformats.org/officeDocument/2006/relationships/image" Target="../media/image5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35.jpeg"/><Relationship Id="rId7" Type="http://schemas.openxmlformats.org/officeDocument/2006/relationships/image" Target="../media/image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11" Type="http://schemas.openxmlformats.org/officeDocument/2006/relationships/image" Target="../media/image66.jpeg"/><Relationship Id="rId5" Type="http://schemas.openxmlformats.org/officeDocument/2006/relationships/image" Target="../media/image7.png"/><Relationship Id="rId10" Type="http://schemas.openxmlformats.org/officeDocument/2006/relationships/image" Target="../media/image65.jpeg"/><Relationship Id="rId4" Type="http://schemas.openxmlformats.org/officeDocument/2006/relationships/image" Target="../media/image61.jpeg"/><Relationship Id="rId9" Type="http://schemas.openxmlformats.org/officeDocument/2006/relationships/image" Target="../media/image6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dnepromsk@rambler.ru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asf-dnep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F:\Днепр\фото\IMG_65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121" y="5940636"/>
            <a:ext cx="1304554" cy="94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8187" y="2772519"/>
            <a:ext cx="9505056" cy="1728192"/>
          </a:xfrm>
        </p:spPr>
        <p:txBody>
          <a:bodyPr>
            <a:normAutofit/>
            <a:scene3d>
              <a:camera prst="obliqueTopLeft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6948983"/>
            <a:ext cx="10801350" cy="0"/>
          </a:xfrm>
          <a:prstGeom prst="line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0" y="540271"/>
            <a:ext cx="10801350" cy="0"/>
          </a:xfrm>
          <a:prstGeom prst="line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35" y="699393"/>
            <a:ext cx="1369426" cy="151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Днепр\фото\IMG_65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11678" r="4883"/>
          <a:stretch/>
        </p:blipFill>
        <p:spPr bwMode="auto">
          <a:xfrm>
            <a:off x="72084" y="5940871"/>
            <a:ext cx="1296144" cy="94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Админ\Desktop\Для Кристина\DSC_06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55292" y="5940636"/>
            <a:ext cx="1304554" cy="941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/>
          <a:srcRect b="50000"/>
          <a:stretch/>
        </p:blipFill>
        <p:spPr>
          <a:xfrm>
            <a:off x="6773077" y="5940765"/>
            <a:ext cx="1304554" cy="9429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7"/>
          <a:srcRect l="8991" t="18276" r="4143" b="13462"/>
          <a:stretch/>
        </p:blipFill>
        <p:spPr>
          <a:xfrm>
            <a:off x="9452173" y="5940780"/>
            <a:ext cx="1304554" cy="942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2" descr="C:\Users\SHASHK~1\AppData\Local\Temp\batFE02.tmp\IMG-20211125-WA000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1" r="2867"/>
          <a:stretch/>
        </p:blipFill>
        <p:spPr bwMode="auto">
          <a:xfrm>
            <a:off x="8103394" y="5940870"/>
            <a:ext cx="1316831" cy="94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SHASHK~1\AppData\Local\Temp\bat1193.tmp\IMG-20211125-WA000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6" r="3713"/>
          <a:stretch/>
        </p:blipFill>
        <p:spPr bwMode="auto">
          <a:xfrm>
            <a:off x="1412875" y="5940636"/>
            <a:ext cx="1304925" cy="94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\\10.114.33.18\Public\УОПиПАСР\!Отдел КДПО\Смотр-конкурс_Лучшее ДПК, ДП\Итоги смотров-конкурсов МПСГ 2021\4 ПСО\73 ПСЧ\Фото ДП\Screenshot_20210812_14463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t="13610" b="7357"/>
          <a:stretch/>
        </p:blipFill>
        <p:spPr bwMode="auto">
          <a:xfrm>
            <a:off x="5436394" y="5940636"/>
            <a:ext cx="1302544" cy="94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9" t="12963" r="33333" b="8704"/>
          <a:stretch/>
        </p:blipFill>
        <p:spPr bwMode="auto">
          <a:xfrm>
            <a:off x="9094373" y="5642166"/>
            <a:ext cx="1061613" cy="140370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9" t="11638" r="31094" b="1294"/>
          <a:stretch/>
        </p:blipFill>
        <p:spPr bwMode="auto">
          <a:xfrm>
            <a:off x="8458357" y="5078756"/>
            <a:ext cx="1046774" cy="138408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0" t="10777" r="31094" b="7499"/>
          <a:stretch/>
        </p:blipFill>
        <p:spPr bwMode="auto">
          <a:xfrm>
            <a:off x="7807550" y="4595432"/>
            <a:ext cx="1044992" cy="1381724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93832" y="461197"/>
            <a:ext cx="2541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>
                <a:ln w="50800"/>
                <a:solidFill>
                  <a:srgbClr val="FFC000"/>
                </a:solidFill>
                <a:effectLst/>
              </a:rPr>
              <a:t>Историческая справка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96219" y="104432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/>
              <a:t>В апреле 2004 года было создано нештатное профессиональное </a:t>
            </a:r>
            <a:r>
              <a:rPr lang="ru-RU" sz="1600" dirty="0" err="1"/>
              <a:t>аварийно</a:t>
            </a:r>
            <a:r>
              <a:rPr lang="ru-RU" sz="1600" dirty="0"/>
              <a:t>–спасательное формирование в соответствии с требованиями Закона Российской Федерации от 22 августа 1995 года      № 151-Ф3 «Об </a:t>
            </a:r>
            <a:r>
              <a:rPr lang="ru-RU" sz="1600" dirty="0" err="1"/>
              <a:t>аварийно</a:t>
            </a:r>
            <a:r>
              <a:rPr lang="ru-RU" sz="1600" dirty="0"/>
              <a:t>–спасательных службах и статусе спасателей» и Постановление Правительства Российской Федерации от 15 апреля 2002 года № 240 «О порядке организации мероприятий по предупреждению и ликвидации разливов нефти и нефтепродуктов на территории Российской Федерации»  на базе предприятия ООО «Днепр».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318388" y="2589594"/>
            <a:ext cx="86187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/>
              <a:t>В августе 2006 году с целью организации и проведения </a:t>
            </a:r>
            <a:r>
              <a:rPr lang="ru-RU" sz="1600" dirty="0" err="1"/>
              <a:t>аварийно</a:t>
            </a:r>
            <a:r>
              <a:rPr lang="ru-RU" sz="1600" dirty="0"/>
              <a:t>–спасательных и других неотложных работ в чрезвычайных ситуациях природного и техногенного характера на территории Омской области, АСФ «Днепр» был аттестован и получил статус профессионального аварийно-спасательного формирования.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85695" y="4063742"/>
            <a:ext cx="548419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>
                <a:ln w="50800"/>
                <a:solidFill>
                  <a:schemeClr val="tx1">
                    <a:lumMod val="65000"/>
                  </a:schemeClr>
                </a:solidFill>
                <a:effectLst/>
              </a:rPr>
              <a:t>Осуществляет свою деятельность на территории: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296220" y="4644727"/>
            <a:ext cx="573869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sz="1600" u="sng" dirty="0"/>
              <a:t>  Омской области</a:t>
            </a:r>
            <a:r>
              <a:rPr lang="ru-RU" sz="1600" dirty="0"/>
              <a:t>,  </a:t>
            </a:r>
            <a:r>
              <a:rPr lang="ru-RU" sz="1400" i="1" dirty="0"/>
              <a:t>регистрационный  номер 55-13-2021-001122                  от 27 сентября 2021года</a:t>
            </a:r>
          </a:p>
          <a:p>
            <a:pPr algn="just">
              <a:buFontTx/>
              <a:buChar char="-"/>
            </a:pPr>
            <a:endParaRPr lang="ru-RU" sz="1400" i="1" dirty="0"/>
          </a:p>
          <a:p>
            <a:pPr algn="just">
              <a:buFontTx/>
              <a:buChar char="-"/>
            </a:pPr>
            <a:endParaRPr lang="ru-RU" sz="1400" i="1" dirty="0"/>
          </a:p>
          <a:p>
            <a:pPr algn="just"/>
            <a:r>
              <a:rPr lang="ru-RU" sz="1600" dirty="0"/>
              <a:t>- </a:t>
            </a:r>
            <a:r>
              <a:rPr lang="ru-RU" sz="1600" u="sng" dirty="0"/>
              <a:t>Ханты-Мансийского автономного округа – Югры</a:t>
            </a:r>
            <a:r>
              <a:rPr lang="ru-RU" sz="1600" dirty="0"/>
              <a:t>, </a:t>
            </a:r>
            <a:r>
              <a:rPr lang="ru-RU" sz="1400" i="1" dirty="0"/>
              <a:t>регистрационный номер 86-13-2021-001093  от 21 сентября 2021года</a:t>
            </a:r>
          </a:p>
          <a:p>
            <a:pPr algn="just"/>
            <a:endParaRPr lang="ru-RU" sz="1400" i="1" dirty="0"/>
          </a:p>
          <a:p>
            <a:pPr algn="just"/>
            <a:endParaRPr lang="ru-RU" sz="1400" i="1" dirty="0"/>
          </a:p>
          <a:p>
            <a:pPr algn="just"/>
            <a:r>
              <a:rPr lang="ru-RU" sz="1600" dirty="0"/>
              <a:t>- </a:t>
            </a:r>
            <a:r>
              <a:rPr lang="ru-RU" sz="1600" u="sng" dirty="0"/>
              <a:t>Ямало-Ненецкого автономного округа</a:t>
            </a:r>
            <a:r>
              <a:rPr lang="ru-RU" sz="1600" dirty="0"/>
              <a:t>, </a:t>
            </a:r>
            <a:r>
              <a:rPr lang="ru-RU" sz="1400" i="1" dirty="0"/>
              <a:t>регистрационный     номер 89-13-2021-001126 от 21 сентября 2021года</a:t>
            </a:r>
            <a:endParaRPr lang="ru-RU" sz="14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2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60834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8" t="14856" r="32404" b="11318"/>
          <a:stretch/>
        </p:blipFill>
        <p:spPr bwMode="auto">
          <a:xfrm>
            <a:off x="7263633" y="3313040"/>
            <a:ext cx="1953466" cy="298787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4" t="20111" r="32404" b="1860"/>
          <a:stretch/>
        </p:blipFill>
        <p:spPr bwMode="auto">
          <a:xfrm>
            <a:off x="6880468" y="3116623"/>
            <a:ext cx="1953466" cy="298787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12361" r="31371" b="6982"/>
          <a:stretch/>
        </p:blipFill>
        <p:spPr bwMode="auto">
          <a:xfrm>
            <a:off x="6497302" y="2914261"/>
            <a:ext cx="1948661" cy="299159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8" t="13937" r="31371" b="4487"/>
          <a:stretch/>
        </p:blipFill>
        <p:spPr bwMode="auto">
          <a:xfrm>
            <a:off x="6041151" y="2720217"/>
            <a:ext cx="1988812" cy="2985226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88255" y="637247"/>
            <a:ext cx="87489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800" b="1" dirty="0">
                <a:solidFill>
                  <a:srgbClr val="FFC000"/>
                </a:solidFill>
              </a:rPr>
              <a:t>ПАСФ ООО «Днепр» </a:t>
            </a:r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является профессиональным аварийно-спасательным формированием, аттестованным</a:t>
            </a:r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Министерством Энергетики Российской Федерации</a:t>
            </a:r>
            <a:r>
              <a:rPr lang="ru-RU" sz="1600" dirty="0"/>
              <a:t>, </a:t>
            </a:r>
            <a:r>
              <a:rPr lang="ru-RU" sz="1400" i="1" dirty="0"/>
              <a:t>свидетельство от 24 августа 2021 года (№ 04194, регистрационный номер 16/2-1-773)</a:t>
            </a:r>
            <a:r>
              <a:rPr lang="ru-RU" sz="1600" i="1" dirty="0"/>
              <a:t> </a:t>
            </a:r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на право ведения газоспасательных работ, работ по локализации (ликвидации) аварийных разливов нефти и нефтепродуктов, поисково-спасательных работ.</a:t>
            </a: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2" t="11440" r="29690" b="1380"/>
          <a:stretch/>
        </p:blipFill>
        <p:spPr bwMode="auto">
          <a:xfrm>
            <a:off x="2130838" y="2550272"/>
            <a:ext cx="2549757" cy="367063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3</a:t>
            </a:r>
            <a:endParaRPr lang="ru-RU" sz="1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40667" t="25194" r="40000" b="25194"/>
          <a:stretch/>
        </p:blipFill>
        <p:spPr>
          <a:xfrm>
            <a:off x="5562717" y="2550272"/>
            <a:ext cx="2088232" cy="288032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7473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2" t="14310" r="33854" b="5690"/>
          <a:stretch/>
        </p:blipFill>
        <p:spPr bwMode="auto">
          <a:xfrm>
            <a:off x="1507472" y="1084403"/>
            <a:ext cx="1335868" cy="1923119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1" t="11047" r="31198" b="1203"/>
          <a:stretch/>
        </p:blipFill>
        <p:spPr bwMode="auto">
          <a:xfrm>
            <a:off x="1507471" y="3235952"/>
            <a:ext cx="1335869" cy="1923119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6" t="5201" r="30999" b="5210"/>
          <a:stretch/>
        </p:blipFill>
        <p:spPr bwMode="auto">
          <a:xfrm>
            <a:off x="1509280" y="5347346"/>
            <a:ext cx="1335869" cy="1923119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47172" y="396255"/>
            <a:ext cx="623439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>
                <a:ln w="50800"/>
                <a:solidFill>
                  <a:srgbClr val="FFC000"/>
                </a:solidFill>
                <a:effectLst/>
              </a:rPr>
              <a:t>Дополнительные виды работ проводятся на основании: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83940" y="756295"/>
            <a:ext cx="72728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just"/>
            <a:r>
              <a:rPr lang="ru-RU" sz="1600" dirty="0"/>
              <a:t>-  Лицензии на осуществление деятельности по сбору , транспортированию, обработке, утилизации, обезвреживанию, размещению отходов 1 - 4 классов                      № 055-00264/П от 9 января 2018 года.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883941" y="3021642"/>
            <a:ext cx="72728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just"/>
            <a:r>
              <a:rPr lang="ru-RU" sz="1600" dirty="0"/>
              <a:t>- Лицензии на осуществление деятельности по тушению пожаров в населенных пунктах, на производственных объектах и объектах инфраструктуры № 55-Ф/00002                             от 22 февраля 2017 года.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891567" y="5324954"/>
            <a:ext cx="72728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just"/>
            <a:r>
              <a:rPr lang="ru-RU" sz="1600" dirty="0"/>
              <a:t>- Лицензии на осуществление деятельности по монтажу, техническому обслуживанию и ремонту средств обеспечения пожарной безопасности зданий и сооружений № 55 – Б/00053 от 22 ноября 2014 года.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4</a:t>
            </a:r>
            <a:endParaRPr lang="ru-RU" sz="1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010" y="1587292"/>
            <a:ext cx="1222871" cy="1388807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795" y="1575980"/>
            <a:ext cx="1222871" cy="1400119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80" y="1575981"/>
            <a:ext cx="1240439" cy="140011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5" descr="\\10.114.33.18\Public\УОПиПАСР\!Отдел КДПО\Смотр-конкурс_Лучшее ДПК, ДП\Итоги смотров-конкурсов МПСГ 2021\4 ПСО\73 ПСЧ\Фотоальбом\WhatsApp Image 2021-08-13 at 16.30.03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010" y="3852639"/>
            <a:ext cx="1222871" cy="1423093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\\10.114.33.18\Public\УОПиПАСР\!Отдел КДПО\Смотр-конкурс_Лучшее ДПК, ДП\Итоги смотров-конкурсов МПСГ 2021\4 ПСО\73 ПСЧ\Фотоальбом\WhatsApp Image 2021-08-13 at 16.30.09 (1).jpe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8" r="6193"/>
          <a:stretch/>
        </p:blipFill>
        <p:spPr bwMode="auto">
          <a:xfrm>
            <a:off x="5851795" y="3852639"/>
            <a:ext cx="1222871" cy="14230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3" t="10497" r="25385" b="4582"/>
          <a:stretch/>
        </p:blipFill>
        <p:spPr bwMode="auto">
          <a:xfrm>
            <a:off x="7256579" y="3852639"/>
            <a:ext cx="1240439" cy="14230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837" y="6167574"/>
            <a:ext cx="1068267" cy="982743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870" y="6144753"/>
            <a:ext cx="1111148" cy="98662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52" y="6167574"/>
            <a:ext cx="1080829" cy="101757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8968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09333" y="1822757"/>
            <a:ext cx="567111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/>
              <a:t>Спасатели  обучены на проведение работ: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/>
              <a:t>- Газоспасательные работы – 74 человека;</a:t>
            </a:r>
            <a:endParaRPr lang="ru-RU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/>
              <a:t>- Специалисты ЛАРН - 74 человека;</a:t>
            </a:r>
            <a:endParaRPr lang="ru-RU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/>
              <a:t>- </a:t>
            </a:r>
            <a:r>
              <a:rPr lang="ru-RU" i="1" dirty="0" err="1"/>
              <a:t>Пром</a:t>
            </a:r>
            <a:r>
              <a:rPr lang="ru-RU" i="1" dirty="0"/>
              <a:t>-альпинисты - 74 человека;</a:t>
            </a:r>
            <a:endParaRPr lang="ru-RU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/>
              <a:t>- Поисково-спасательные работы – 74 человека.</a:t>
            </a:r>
          </a:p>
        </p:txBody>
      </p:sp>
      <p:pic>
        <p:nvPicPr>
          <p:cNvPr id="4106" name="Picture 10" descr="C:\Users\ShashkovAA\Desktop\Днепр\1\раздел 3\фото-20211124T034652Z-001\фото\IMG_64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5"/>
          <a:stretch/>
        </p:blipFill>
        <p:spPr bwMode="auto">
          <a:xfrm>
            <a:off x="1080195" y="1147693"/>
            <a:ext cx="3008513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:\Users\ShashkovAA\Desktop\Днепр\1\раздел 3\фото-20211124T034652Z-001\фото\IMG_66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9"/>
          <a:stretch/>
        </p:blipFill>
        <p:spPr bwMode="auto">
          <a:xfrm>
            <a:off x="1069759" y="5068013"/>
            <a:ext cx="3018949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:\Users\ShashkovAA\Desktop\Днепр\1\раздел 3\фото-20211124T034652Z-001\фото\IMG_67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2"/>
          <a:stretch/>
        </p:blipFill>
        <p:spPr bwMode="auto">
          <a:xfrm>
            <a:off x="7468777" y="5072071"/>
            <a:ext cx="3034030" cy="1764254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5604135" y="828303"/>
            <a:ext cx="26773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Штатная численность - </a:t>
            </a:r>
          </a:p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74 </a:t>
            </a:r>
            <a:r>
              <a:rPr lang="ru-RU" sz="2000" b="1" cap="none" spc="0" dirty="0">
                <a:ln w="50800"/>
                <a:solidFill>
                  <a:srgbClr val="FFC000"/>
                </a:solidFill>
                <a:effectLst/>
              </a:rPr>
              <a:t>человека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6"/>
          <a:srcRect l="8991" t="18276" r="4143" b="13462"/>
          <a:stretch/>
        </p:blipFill>
        <p:spPr>
          <a:xfrm>
            <a:off x="1069759" y="3030073"/>
            <a:ext cx="3018949" cy="1902686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Прямоугольник 32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5</a:t>
            </a:r>
            <a:endParaRPr lang="ru-RU" sz="1100" dirty="0"/>
          </a:p>
        </p:txBody>
      </p:sp>
      <p:pic>
        <p:nvPicPr>
          <p:cNvPr id="13" name="Picture 2" descr="C:\Users\SHASHK~1\AppData\Local\Temp\batFE02.tmp\IMG-20211125-WA00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27" y="5068013"/>
            <a:ext cx="3143664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34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2" t="13706" r="30573" b="1466"/>
          <a:stretch/>
        </p:blipFill>
        <p:spPr bwMode="auto">
          <a:xfrm>
            <a:off x="5832723" y="931278"/>
            <a:ext cx="1817762" cy="261685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9" t="11724" r="31042" b="1896"/>
          <a:stretch/>
        </p:blipFill>
        <p:spPr bwMode="auto">
          <a:xfrm>
            <a:off x="3888507" y="931278"/>
            <a:ext cx="1817762" cy="261685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2160315" y="396255"/>
            <a:ext cx="712887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>
                <a:ln w="50800"/>
                <a:solidFill>
                  <a:srgbClr val="FFC000"/>
                </a:solidFill>
                <a:effectLst/>
              </a:rPr>
              <a:t>Паспорт аттестованного аварийно-спасательного формирования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09920" y="3708623"/>
            <a:ext cx="215956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chemeClr val="tx1">
                    <a:lumMod val="65000"/>
                  </a:schemeClr>
                </a:solidFill>
              </a:rPr>
              <a:t>Табель оснащения</a:t>
            </a:r>
            <a:endParaRPr lang="ru-RU" sz="2000" b="1" cap="none" spc="0" dirty="0">
              <a:ln w="50800"/>
              <a:solidFill>
                <a:schemeClr val="tx1">
                  <a:lumMod val="65000"/>
                </a:schemeClr>
              </a:solidFill>
              <a:effectLst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1" t="14149" r="31198" b="3017"/>
          <a:stretch/>
        </p:blipFill>
        <p:spPr bwMode="auto">
          <a:xfrm>
            <a:off x="8362646" y="4356695"/>
            <a:ext cx="1502525" cy="233645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7" t="10948" r="31406" b="7500"/>
          <a:stretch/>
        </p:blipFill>
        <p:spPr bwMode="auto">
          <a:xfrm>
            <a:off x="6676074" y="4356695"/>
            <a:ext cx="1502525" cy="233383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5" t="15776" r="30990" b="2500"/>
          <a:stretch/>
        </p:blipFill>
        <p:spPr bwMode="auto">
          <a:xfrm>
            <a:off x="4989502" y="4356695"/>
            <a:ext cx="1502525" cy="233383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9" t="12673" r="31302" b="4225"/>
          <a:stretch/>
        </p:blipFill>
        <p:spPr bwMode="auto">
          <a:xfrm>
            <a:off x="3312816" y="4356695"/>
            <a:ext cx="1502526" cy="2321864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6</a:t>
            </a:r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/>
          <a:srcRect l="7334" t="24194" r="66000" b="5761"/>
          <a:stretch/>
        </p:blipFill>
        <p:spPr>
          <a:xfrm>
            <a:off x="1628675" y="4345205"/>
            <a:ext cx="1509982" cy="2326903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SHASHK~1\AppData\Local\Temp\bat2948.tmp\IMG-20211125-WA000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29" y="1447854"/>
            <a:ext cx="2775926" cy="155916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3"/>
          <a:stretch/>
        </p:blipFill>
        <p:spPr bwMode="auto">
          <a:xfrm>
            <a:off x="7747270" y="1447854"/>
            <a:ext cx="2846857" cy="158370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31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3898329" y="396255"/>
            <a:ext cx="373211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Добровольная пожарная команда</a:t>
            </a:r>
            <a:endParaRPr lang="ru-RU" sz="2000" b="1" cap="none" spc="0" dirty="0">
              <a:ln w="50800"/>
              <a:solidFill>
                <a:srgbClr val="FFC000"/>
              </a:solidFill>
              <a:effectLst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178187" y="1102739"/>
            <a:ext cx="4200654" cy="3830020"/>
            <a:chOff x="6574492" y="867761"/>
            <a:chExt cx="2753390" cy="2763174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2" t="13805" r="30880" b="1991"/>
            <a:stretch/>
          </p:blipFill>
          <p:spPr bwMode="auto">
            <a:xfrm>
              <a:off x="7711502" y="1302622"/>
              <a:ext cx="1616380" cy="2328313"/>
            </a:xfrm>
            <a:prstGeom prst="rect">
              <a:avLst/>
            </a:prstGeom>
            <a:ln w="190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2" t="13805" r="30880" b="1991"/>
            <a:stretch/>
          </p:blipFill>
          <p:spPr bwMode="auto">
            <a:xfrm>
              <a:off x="7322292" y="1102739"/>
              <a:ext cx="1616380" cy="2328314"/>
            </a:xfrm>
            <a:prstGeom prst="rect">
              <a:avLst/>
            </a:prstGeom>
            <a:ln w="190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2" t="11703" r="30880" b="3436"/>
            <a:stretch/>
          </p:blipFill>
          <p:spPr bwMode="auto">
            <a:xfrm>
              <a:off x="6944701" y="977090"/>
              <a:ext cx="1603869" cy="2328314"/>
            </a:xfrm>
            <a:prstGeom prst="rect">
              <a:avLst/>
            </a:prstGeom>
            <a:ln w="190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43" t="12085" r="31111" b="3974"/>
            <a:stretch/>
          </p:blipFill>
          <p:spPr bwMode="auto">
            <a:xfrm>
              <a:off x="6574492" y="867761"/>
              <a:ext cx="1590600" cy="2328314"/>
            </a:xfrm>
            <a:prstGeom prst="rect">
              <a:avLst/>
            </a:prstGeom>
            <a:ln w="190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5" r="14624" b="-1"/>
          <a:stretch/>
        </p:blipFill>
        <p:spPr bwMode="auto">
          <a:xfrm>
            <a:off x="1066571" y="3085999"/>
            <a:ext cx="3038802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1" b="9791"/>
          <a:stretch/>
        </p:blipFill>
        <p:spPr bwMode="auto">
          <a:xfrm>
            <a:off x="1067364" y="1141783"/>
            <a:ext cx="3038802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2" name="Picture 2" descr="\\10.114.33.4\уопипаср\УОПиПАСР\_2-3-6 Переписка по ДПО\2021\МЧС\До 31.08._М-12-1208 от 11.06.2021_Буклет ДПО\информация\Фото\ДПК с. Лузино Омский район (4)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8" t="21347" b="6591"/>
          <a:stretch/>
        </p:blipFill>
        <p:spPr bwMode="auto">
          <a:xfrm>
            <a:off x="7450257" y="5031447"/>
            <a:ext cx="3062986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\\10.114.33.18\Public\УОПиПАСР\!Отдел КДПО\Смотр-конкурс_Лучшее ДПК, ДП\Итоги смотров-конкурсов МПСГ 2021\4 ПСО\73 ПСЧ\Фото ДП\Screenshot_20210812_14463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0" b="7357"/>
          <a:stretch/>
        </p:blipFill>
        <p:spPr bwMode="auto">
          <a:xfrm>
            <a:off x="4252407" y="5036656"/>
            <a:ext cx="3053834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7</a:t>
            </a:r>
            <a:endParaRPr lang="ru-RU" sz="1100" dirty="0"/>
          </a:p>
        </p:txBody>
      </p:sp>
      <p:pic>
        <p:nvPicPr>
          <p:cNvPr id="19" name="Picture 4" descr="\\10.114.33.18\Public\УОПиПАСР\!Отдел КДПО\Смотр-конкурс_Лучшее ДПК, ДП\Итоги смотров-конкурсов МПСГ 2021\4 ПСО\73 ПСЧ\Фото ДП\Screenshot_20210812_14502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2" b="10924"/>
          <a:stretch>
            <a:fillRect/>
          </a:stretch>
        </p:blipFill>
        <p:spPr bwMode="auto">
          <a:xfrm>
            <a:off x="1067364" y="5005708"/>
            <a:ext cx="3038009" cy="179926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01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10441235" y="7176040"/>
            <a:ext cx="288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8</a:t>
            </a:r>
            <a:endParaRPr lang="ru-RU" sz="11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109127" y="396255"/>
            <a:ext cx="3310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Реагирование на аварии и ЧС</a:t>
            </a:r>
            <a:endParaRPr lang="ru-RU" sz="2000" b="1" cap="none" spc="0" dirty="0">
              <a:ln w="50800"/>
              <a:solidFill>
                <a:srgbClr val="FFC00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9896" y="638924"/>
            <a:ext cx="993710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11213" algn="just"/>
            <a:r>
              <a:rPr lang="ru-RU" sz="1200" u="sng" dirty="0"/>
              <a:t>На территории Омской  области:</a:t>
            </a:r>
          </a:p>
          <a:p>
            <a:pPr marL="892175" indent="-801688" algn="just"/>
            <a:r>
              <a:rPr lang="ru-RU" sz="1200" dirty="0"/>
              <a:t>17.08.2013г. г. Омск р. Иртыш, ликвидация аварийного разлива нефтепродуктов в результате столкновения теплохода «Полесье» с баржей. </a:t>
            </a:r>
          </a:p>
          <a:p>
            <a:pPr marL="892175" indent="-801688" algn="just"/>
            <a:r>
              <a:rPr lang="ru-RU" sz="1200" dirty="0"/>
              <a:t>23.04.2016г. г. Омск «Омский завод подъёмных машин», поиск пострадавшего под завалами на площади 3000 м</a:t>
            </a:r>
            <a:r>
              <a:rPr lang="ru-RU" sz="1200" baseline="30000" dirty="0"/>
              <a:t>2</a:t>
            </a:r>
            <a:r>
              <a:rPr lang="ru-RU" sz="1200" dirty="0"/>
              <a:t>, тело найдено передано в карету скорой помощи. </a:t>
            </a:r>
          </a:p>
          <a:p>
            <a:pPr marL="892175" indent="-801688" algn="just"/>
            <a:r>
              <a:rPr lang="ru-RU" sz="1200" dirty="0"/>
              <a:t>12.07.2016г. г. Омск р. </a:t>
            </a:r>
            <a:r>
              <a:rPr lang="ru-RU" sz="1200" dirty="0" err="1"/>
              <a:t>Омь</a:t>
            </a:r>
            <a:r>
              <a:rPr lang="ru-RU" sz="1200" dirty="0"/>
              <a:t>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23.12.2016г. Омская обл., ДРСУ №2, разбор завалов, деблокирование техники.</a:t>
            </a:r>
          </a:p>
          <a:p>
            <a:pPr marL="892175" indent="-801688" algn="just"/>
            <a:r>
              <a:rPr lang="ru-RU" sz="1200" dirty="0"/>
              <a:t>07.04.2017г. г. Омск р. </a:t>
            </a:r>
            <a:r>
              <a:rPr lang="ru-RU" sz="1200" dirty="0" err="1"/>
              <a:t>Омь</a:t>
            </a:r>
            <a:r>
              <a:rPr lang="ru-RU" sz="1200" dirty="0"/>
              <a:t>,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21.04.2017г. г. Омск р. Иртыш,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заграждений, ликвидация аварийного разлива нефтепродуктов на акватории реки.    </a:t>
            </a:r>
          </a:p>
          <a:p>
            <a:pPr marL="892175" indent="-801688" algn="just"/>
            <a:r>
              <a:rPr lang="ru-RU" sz="1200" dirty="0"/>
              <a:t>16.06.2017г. Омская обл., Трасса Омск-Черлак,  ликвидация аварийного разлива нефтепродуктов на Федеральной трассе в результате ДТП. </a:t>
            </a:r>
          </a:p>
          <a:p>
            <a:pPr marL="892175" indent="-801688" algn="just"/>
            <a:r>
              <a:rPr lang="ru-RU" sz="1200" dirty="0"/>
              <a:t>14.07.2017г. г. Омск р. </a:t>
            </a:r>
            <a:r>
              <a:rPr lang="ru-RU" sz="1200" dirty="0" err="1"/>
              <a:t>Омь</a:t>
            </a:r>
            <a:r>
              <a:rPr lang="ru-RU" sz="1200" dirty="0"/>
              <a:t>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15.07.2017г. г. Омск р. Иртыш,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07.11.2017г. г. Омск р. Иртыш,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28.02.2019г. г. Омск АЗС-10, устранение утечки газа из подземного резервуара.</a:t>
            </a:r>
          </a:p>
          <a:p>
            <a:pPr marL="892175" indent="-801688" algn="just"/>
            <a:r>
              <a:rPr lang="ru-RU" sz="1200" dirty="0"/>
              <a:t>08.04.2019г. г. Омск, Военный городок, ликвидация аварийного разлива нефтепродуктов в подвальном помещении объемом 200 л. креозота. </a:t>
            </a:r>
          </a:p>
          <a:p>
            <a:pPr marL="892175" indent="-801688" algn="just"/>
            <a:r>
              <a:rPr lang="ru-RU" sz="1200" dirty="0"/>
              <a:t>03.06.2019г. г. Омск, ул. Заозерная, ликвидация аварийного разлива нефтепродуктов на площади 100 м2 на открытой площадке.</a:t>
            </a:r>
          </a:p>
          <a:p>
            <a:pPr marL="892175" indent="-801688" algn="just"/>
            <a:r>
              <a:rPr lang="ru-RU" sz="1200" dirty="0"/>
              <a:t>22.12.2019г. г. Омск Комбикормовый завод, разбор завалов, поиск пострадавшего. </a:t>
            </a:r>
          </a:p>
          <a:p>
            <a:pPr marL="892175" indent="-801688" algn="just"/>
            <a:r>
              <a:rPr lang="ru-RU" sz="1200" dirty="0"/>
              <a:t>12.05.2020г. г. Омск р. Иртыш,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заграждений, ликвидация аварийного разлива нефтепродуктов на акватории реки.</a:t>
            </a:r>
          </a:p>
          <a:p>
            <a:pPr marL="892175" indent="-801688" algn="just"/>
            <a:r>
              <a:rPr lang="ru-RU" sz="1200" dirty="0"/>
              <a:t>24.07.2020г. г. Омск р. </a:t>
            </a:r>
            <a:r>
              <a:rPr lang="ru-RU" sz="1200" dirty="0" err="1"/>
              <a:t>Омь</a:t>
            </a:r>
            <a:r>
              <a:rPr lang="ru-RU" sz="1200" dirty="0"/>
              <a:t>,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заграждений, ликвидация аварийного разлива нефтепродуктов на акватории реки</a:t>
            </a:r>
          </a:p>
          <a:p>
            <a:pPr marL="892175" indent="-801688" algn="just"/>
            <a:r>
              <a:rPr lang="ru-RU" sz="1200" dirty="0"/>
              <a:t>04.09.2020г. г. Омск  железнодорожные пути, сбор ртути. </a:t>
            </a:r>
          </a:p>
          <a:p>
            <a:pPr marL="892175" indent="-801688" algn="just"/>
            <a:r>
              <a:rPr lang="ru-RU" sz="1200" dirty="0"/>
              <a:t>21.09.2020г. г. Омск р. Иртыш,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15.10.2020г.-16.10.2020г. Водозабор </a:t>
            </a:r>
            <a:r>
              <a:rPr lang="ru-RU" sz="1200" dirty="0" err="1"/>
              <a:t>н.п</a:t>
            </a:r>
            <a:r>
              <a:rPr lang="ru-RU" sz="1200" dirty="0"/>
              <a:t>. Падь р. Иртыш СНТ «Тепличный-2» ликвидация аварийного разлива нефтепродуктов на акватории реки.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заграждений. Ручной и механический сбор нефтепродуктов, применение плав средств. </a:t>
            </a:r>
          </a:p>
          <a:p>
            <a:pPr marL="892175" indent="-801688" algn="just"/>
            <a:r>
              <a:rPr lang="ru-RU" sz="1200" dirty="0"/>
              <a:t>20.10.2020г. г. Омск р. Иртыш насосная станция,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заграждений, ликвидация аварийного разлива нефтепродуктов на акватории реки.</a:t>
            </a:r>
          </a:p>
          <a:p>
            <a:pPr marL="892175" indent="-801688" algn="just"/>
            <a:r>
              <a:rPr lang="ru-RU" sz="1200" dirty="0"/>
              <a:t>21.10.2020г. Омская обл. село </a:t>
            </a:r>
            <a:r>
              <a:rPr lang="ru-RU" sz="1200" dirty="0" err="1"/>
              <a:t>Чернолучье</a:t>
            </a:r>
            <a:r>
              <a:rPr lang="ru-RU" sz="1200" dirty="0"/>
              <a:t> р. Иртыш, установка </a:t>
            </a:r>
            <a:r>
              <a:rPr lang="ru-RU" sz="1200" dirty="0" err="1"/>
              <a:t>боновых</a:t>
            </a:r>
            <a:r>
              <a:rPr lang="ru-RU" sz="1200" dirty="0"/>
              <a:t> заграждений, ликвидация аварийного разлива нефтепродуктов в акватории реки.. </a:t>
            </a:r>
          </a:p>
          <a:p>
            <a:pPr marL="892175" indent="-801688" algn="just"/>
            <a:r>
              <a:rPr lang="ru-RU" sz="1200" dirty="0"/>
              <a:t>12.11.2020г. г. Омск р. Иртыш, ликвидация аварийного разлива нефтепродуктов на акватории реки. </a:t>
            </a:r>
          </a:p>
          <a:p>
            <a:pPr marL="892175" indent="-801688" algn="just"/>
            <a:r>
              <a:rPr lang="ru-RU" sz="1200" dirty="0"/>
              <a:t>08.06.2021г. г. Омск территория «Газпром- ОНПЗ», проведение альпинистских работ на высоте с отметки +30 метров, эвакуация работника без сознания.</a:t>
            </a:r>
          </a:p>
          <a:p>
            <a:pPr marL="892175" indent="-801688" algn="just"/>
            <a:r>
              <a:rPr lang="ru-RU" sz="1200" dirty="0"/>
              <a:t>14.04.2021 Ликвидация розлива газового конденсата.  На территории площадью 6 га в близи п. </a:t>
            </a:r>
            <a:r>
              <a:rPr lang="ru-RU" sz="1200" dirty="0" err="1"/>
              <a:t>Ханымей</a:t>
            </a:r>
            <a:r>
              <a:rPr lang="ru-RU" sz="1200" dirty="0"/>
              <a:t>. В последствии производится рекультивация зараженного грунта после аварии на данной территории с 2022 года по 2025 год.</a:t>
            </a:r>
          </a:p>
          <a:p>
            <a:pPr marL="892175" indent="-801688" algn="just"/>
            <a:r>
              <a:rPr lang="ru-RU" sz="1200" dirty="0"/>
              <a:t>06.03.2022г. Ликвидация розлива бензина в результате ДТП с участием </a:t>
            </a:r>
            <a:r>
              <a:rPr lang="ru-RU" sz="1200" dirty="0" err="1"/>
              <a:t>нефтеперевозчика</a:t>
            </a:r>
            <a:r>
              <a:rPr lang="ru-RU" sz="1200" dirty="0"/>
              <a:t>  в Горьковском районе.</a:t>
            </a:r>
          </a:p>
          <a:p>
            <a:pPr marL="892175" indent="-801688" algn="just"/>
            <a:r>
              <a:rPr lang="ru-RU" sz="1200" dirty="0"/>
              <a:t>02.11.2022г. по 23.12.2022 г. ликвидация незаконного размещения отходов площадью 5,6 гектара на территории Национального Тункинского</a:t>
            </a:r>
          </a:p>
          <a:p>
            <a:pPr marL="892175" indent="-801688" algn="just"/>
            <a:r>
              <a:rPr lang="ru-RU" sz="1200" dirty="0"/>
              <a:t> парка в республике Бурятия.</a:t>
            </a:r>
          </a:p>
          <a:p>
            <a:pPr marL="892175" indent="-801688" algn="just"/>
            <a:r>
              <a:rPr lang="ru-RU" sz="1200" dirty="0"/>
              <a:t>27.12.2022 г. по 22.12.2023 г. работы по разбору завалов в г. Воркута. </a:t>
            </a:r>
          </a:p>
          <a:p>
            <a:pPr marL="892175" indent="-801688" algn="just"/>
            <a:r>
              <a:rPr lang="ru-RU" sz="1200" dirty="0"/>
              <a:t>04.08.2021 г. по настоящие время ликвидация  4 объектов размещения отходов деятельности Заволжского химического завода.</a:t>
            </a:r>
          </a:p>
        </p:txBody>
      </p:sp>
    </p:spTree>
    <p:extLst>
      <p:ext uri="{BB962C8B-B14F-4D97-AF65-F5344CB8AC3E}">
        <p14:creationId xmlns:p14="http://schemas.microsoft.com/office/powerpoint/2010/main" val="2441690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83772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10441235" y="7176040"/>
            <a:ext cx="2880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/>
              <a:t>9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09127" y="396255"/>
            <a:ext cx="3310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Реагирование на аварии и ЧС</a:t>
            </a:r>
            <a:endParaRPr lang="ru-RU" sz="2000" b="1" cap="none" spc="0" dirty="0">
              <a:ln w="50800"/>
              <a:solidFill>
                <a:srgbClr val="FFC00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2165" y="1029226"/>
            <a:ext cx="99371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1213" indent="-1588" algn="just"/>
            <a:r>
              <a:rPr lang="ru-RU" sz="1400" u="sng" dirty="0"/>
              <a:t>На территории Ханты-Мансийского АО: </a:t>
            </a:r>
          </a:p>
          <a:p>
            <a:pPr marL="895350" indent="-811213" algn="just"/>
            <a:r>
              <a:rPr lang="ru-RU" sz="1400" dirty="0"/>
              <a:t>10.02.2019г. - 28.10.2019г. г. Сургут, магистральный </a:t>
            </a:r>
            <a:r>
              <a:rPr lang="ru-RU" sz="1400" dirty="0" err="1"/>
              <a:t>конденсатопровод</a:t>
            </a:r>
            <a:r>
              <a:rPr lang="ru-RU" sz="1400" dirty="0"/>
              <a:t>, ликвидация аварийного разлива нефтепродуктов, сбор и утилизация отходов с территории болота.</a:t>
            </a:r>
          </a:p>
          <a:p>
            <a:pPr marL="895350" indent="-811213" algn="just"/>
            <a:endParaRPr lang="ru-RU" sz="1400" dirty="0"/>
          </a:p>
          <a:p>
            <a:pPr marL="895350" algn="just"/>
            <a:r>
              <a:rPr lang="ru-RU" sz="1400" u="sng" dirty="0"/>
              <a:t>На территории Ямало-Ненецкого АО: </a:t>
            </a:r>
          </a:p>
          <a:p>
            <a:pPr marL="895350" indent="-811213" algn="just"/>
            <a:r>
              <a:rPr lang="ru-RU" sz="1400" dirty="0"/>
              <a:t>04.06.2021-26.06.2021г. </a:t>
            </a:r>
            <a:r>
              <a:rPr lang="ru-RU" sz="1400" dirty="0" err="1"/>
              <a:t>р.ц</a:t>
            </a:r>
            <a:r>
              <a:rPr lang="ru-RU" sz="1400" dirty="0"/>
              <a:t>. </a:t>
            </a:r>
            <a:r>
              <a:rPr lang="ru-RU" sz="1400" dirty="0" err="1"/>
              <a:t>Тарко</a:t>
            </a:r>
            <a:r>
              <a:rPr lang="ru-RU" sz="1400" dirty="0"/>
              <a:t>-Сале магистральный </a:t>
            </a:r>
            <a:r>
              <a:rPr lang="ru-RU" sz="1400" dirty="0" err="1"/>
              <a:t>конденсатопровод</a:t>
            </a:r>
            <a:r>
              <a:rPr lang="ru-RU" sz="1400" dirty="0"/>
              <a:t> «Уренгой-Сургут», ликвидация аварийного разлива нефтепродуктов.</a:t>
            </a:r>
          </a:p>
          <a:p>
            <a:pPr marL="895350" indent="-811213" algn="just"/>
            <a:r>
              <a:rPr lang="ru-RU" sz="1400" dirty="0"/>
              <a:t>29.08.2021-30.10.2021г. г. Новый Уренгой завод по подготовке газового конденсата к транспортировке, ликвидации последствий взрыва, сбор жидкой фракции углеводородов из трубопроводов и технологического оборудования. Дегазация и демонтаж технологического оборудования.</a:t>
            </a:r>
          </a:p>
        </p:txBody>
      </p:sp>
      <p:pic>
        <p:nvPicPr>
          <p:cNvPr id="8" name="Picture 2" descr="C:\Users\ShashkovAA\Desktop\Днепр\1\Фото\IMG-20211123-WA0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87" y="4078091"/>
            <a:ext cx="1732593" cy="2314947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ShashkovAA\Desktop\Днепр\1\Фото\IMG-20211123-WA0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002" y="4078091"/>
            <a:ext cx="1732593" cy="2314947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ShashkovAA\Desktop\Днепр\1\Фото\IMG-20211123-WA00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64" y="4068663"/>
            <a:ext cx="1732594" cy="2314947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ShashkovAA\Desktop\Днепр\1\Фото\IMG-20211123-WA00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54" y="4087518"/>
            <a:ext cx="1732592" cy="2314946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2657" y="4078092"/>
            <a:ext cx="1732592" cy="231494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5083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91429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109127" y="396255"/>
            <a:ext cx="3310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Реагирование на аварии и ЧС</a:t>
            </a:r>
            <a:endParaRPr lang="ru-RU" sz="2000" b="1" cap="none" spc="0" dirty="0">
              <a:ln w="50800"/>
              <a:solidFill>
                <a:srgbClr val="FFC000"/>
              </a:solidFill>
              <a:effectLst/>
            </a:endParaRPr>
          </a:p>
        </p:txBody>
      </p:sp>
      <p:pic>
        <p:nvPicPr>
          <p:cNvPr id="17" name="Picture 12" descr="C:\Users\ShashkovAA\Desktop\Днепр\1\раздел 3\фото-20211124T034652Z-001\фото\IMG_66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9"/>
          <a:stretch/>
        </p:blipFill>
        <p:spPr bwMode="auto">
          <a:xfrm>
            <a:off x="1008187" y="975717"/>
            <a:ext cx="3018949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hashkovAA\Desktop\Днепр\1\Фото\IMG-20211123-WA0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599" y="975716"/>
            <a:ext cx="3018949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/>
          <a:srcRect b="50000"/>
          <a:stretch/>
        </p:blipFill>
        <p:spPr>
          <a:xfrm>
            <a:off x="7392025" y="972319"/>
            <a:ext cx="3023224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6"/>
          <a:srcRect l="6680" t="6714" r="6449" b="24076"/>
          <a:stretch/>
        </p:blipFill>
        <p:spPr>
          <a:xfrm>
            <a:off x="1003913" y="2881182"/>
            <a:ext cx="3023223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9" descr="C:\Users\Админ\Desktop\Для Кристина\DSC_067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96600" y="2864632"/>
            <a:ext cx="3018948" cy="178486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2" descr="C:\Users\Админ\Desktop\Доклад на выступление в МЧС\DSC_20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2025" y="2864632"/>
            <a:ext cx="3023224" cy="178486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10316116" y="7176040"/>
            <a:ext cx="511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10</a:t>
            </a:r>
            <a:endParaRPr lang="ru-RU" sz="1100" dirty="0"/>
          </a:p>
        </p:txBody>
      </p:sp>
      <p:pic>
        <p:nvPicPr>
          <p:cNvPr id="1027" name="Picture 3" descr="C:\Users\SHASHK~1\AppData\Local\Temp\bat9773.tmp\img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/>
          <a:stretch/>
        </p:blipFill>
        <p:spPr bwMode="auto">
          <a:xfrm>
            <a:off x="4196600" y="4780946"/>
            <a:ext cx="3018948" cy="202865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HASHK~1\AppData\Local\Temp\bat9773.tmp\IMG_084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2" y="4780946"/>
            <a:ext cx="3023223" cy="202865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HASHK~1\AppData\Local\Temp\bat8481.tmp\163783029120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6"/>
          <a:stretch/>
        </p:blipFill>
        <p:spPr bwMode="auto">
          <a:xfrm>
            <a:off x="7360175" y="4780946"/>
            <a:ext cx="3081059" cy="202865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659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91429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109127" y="396255"/>
            <a:ext cx="3310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Реагирование на аварии и ЧС</a:t>
            </a:r>
            <a:endParaRPr lang="ru-RU" sz="2000" b="1" cap="none" spc="0" dirty="0">
              <a:ln w="50800"/>
              <a:solidFill>
                <a:srgbClr val="FFC000"/>
              </a:solidFill>
              <a:effectLst/>
            </a:endParaRPr>
          </a:p>
        </p:txBody>
      </p:sp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911" y="975717"/>
            <a:ext cx="3023224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25055" y="975716"/>
            <a:ext cx="2990493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4" b="9664"/>
          <a:stretch/>
        </p:blipFill>
        <p:spPr>
          <a:xfrm>
            <a:off x="7392025" y="972319"/>
            <a:ext cx="3023224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r="1227"/>
          <a:stretch/>
        </p:blipFill>
        <p:spPr>
          <a:xfrm>
            <a:off x="1003913" y="2881182"/>
            <a:ext cx="3023223" cy="176831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25054" y="2864632"/>
            <a:ext cx="2990494" cy="178486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60175" y="2864632"/>
            <a:ext cx="3081059" cy="178486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10316116" y="7176040"/>
            <a:ext cx="511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11</a:t>
            </a:r>
            <a:endParaRPr lang="ru-RU" sz="11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r="2531"/>
          <a:stretch/>
        </p:blipFill>
        <p:spPr bwMode="auto">
          <a:xfrm>
            <a:off x="4196600" y="4780946"/>
            <a:ext cx="3018948" cy="202865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3912" y="4780946"/>
            <a:ext cx="3023223" cy="202865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7360175" y="4780946"/>
            <a:ext cx="3081059" cy="202865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865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91429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3455100" y="396255"/>
            <a:ext cx="461857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Развитие  материальной базы в 2022 году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302194" y="1180409"/>
            <a:ext cx="7208113" cy="6240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ru-RU" dirty="0"/>
              <a:t>приобретение автомобиля «</a:t>
            </a:r>
            <a:r>
              <a:rPr lang="en-US" sz="1600" b="1" i="0" dirty="0">
                <a:effectLst/>
                <a:latin typeface="Montserrat" panose="00000500000000000000" pitchFamily="2" charset="-52"/>
              </a:rPr>
              <a:t>HOWO T5G</a:t>
            </a:r>
            <a:r>
              <a:rPr lang="ru-RU" dirty="0"/>
              <a:t>» для перевозки опасных отходов</a:t>
            </a:r>
          </a:p>
          <a:p>
            <a:pPr algn="just"/>
            <a:endParaRPr lang="ru-RU" dirty="0"/>
          </a:p>
          <a:p>
            <a:pPr marL="342900" indent="-342900" algn="just">
              <a:buFontTx/>
              <a:buChar char="-"/>
            </a:pPr>
            <a:r>
              <a:rPr lang="ru-RU" dirty="0"/>
              <a:t>приобретение пожарного автомобиля АЦ-40 на базе «Урал» для тушения пожаров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marL="342900" indent="-342900" algn="just">
              <a:buFontTx/>
              <a:buChar char="-"/>
            </a:pPr>
            <a:endParaRPr lang="ru-RU" sz="1050" dirty="0"/>
          </a:p>
          <a:p>
            <a:pPr marL="342900" indent="-342900" algn="just">
              <a:buFontTx/>
              <a:buChar char="-"/>
            </a:pPr>
            <a:r>
              <a:rPr lang="ru-RU" dirty="0"/>
              <a:t>Станции заря 3 штуки для перекачки нефтепродуктов</a:t>
            </a:r>
          </a:p>
          <a:p>
            <a:pPr marL="342900" indent="-342900" algn="just">
              <a:buFontTx/>
              <a:buChar char="-"/>
            </a:pPr>
            <a:endParaRPr lang="ru-RU" sz="2400" dirty="0"/>
          </a:p>
          <a:p>
            <a:pPr marL="342900" indent="-342900" algn="just">
              <a:buFontTx/>
              <a:buChar char="-"/>
            </a:pPr>
            <a:r>
              <a:rPr lang="ru-RU" dirty="0"/>
              <a:t>приобретение комплекса Спрут 1М для деблокировки пострадавших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marL="342900" indent="-342900" algn="just">
              <a:buFontTx/>
              <a:buChar char="-"/>
            </a:pPr>
            <a:endParaRPr lang="ru-RU" sz="800" dirty="0"/>
          </a:p>
          <a:p>
            <a:pPr marL="342900" indent="-342900" algn="just">
              <a:buFontTx/>
              <a:buChar char="-"/>
            </a:pPr>
            <a:r>
              <a:rPr lang="ru-RU" dirty="0"/>
              <a:t>приобретение </a:t>
            </a:r>
            <a:r>
              <a:rPr lang="ru-RU" dirty="0" err="1"/>
              <a:t>боновых</a:t>
            </a:r>
            <a:r>
              <a:rPr lang="ru-RU" dirty="0"/>
              <a:t> заграждений БН-10  (700 метров) для ликвидации нефтепродуктов 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-   приобретение передвижного пункта управления 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marL="342900" indent="-342900" algn="just">
              <a:buFontTx/>
              <a:buChar char="-"/>
            </a:pPr>
            <a:endParaRPr lang="ru-RU" dirty="0"/>
          </a:p>
        </p:txBody>
      </p:sp>
      <p:pic>
        <p:nvPicPr>
          <p:cNvPr id="7171" name="Picture 3" descr="C:\Users\SHASHK~1\AppData\Local\Temp\batC708.tmp\163774629048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030" y="5112270"/>
            <a:ext cx="1603651" cy="9353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0" b="9000"/>
          <a:stretch/>
        </p:blipFill>
        <p:spPr bwMode="auto">
          <a:xfrm>
            <a:off x="1452822" y="3076525"/>
            <a:ext cx="1600068" cy="9371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SHASHK~1\AppData\Local\Temp\batBDC7.tmp\163774552134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8" b="6326"/>
          <a:stretch/>
        </p:blipFill>
        <p:spPr bwMode="auto">
          <a:xfrm>
            <a:off x="1455437" y="2066793"/>
            <a:ext cx="1597453" cy="9371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2822" y="1051619"/>
            <a:ext cx="1600068" cy="93439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10369227" y="7176040"/>
            <a:ext cx="4320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12</a:t>
            </a:r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839" y="4093247"/>
            <a:ext cx="1604051" cy="95413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B9F542F8-E7FB-4138-B04F-A299B19E8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1" b="6401"/>
          <a:stretch/>
        </p:blipFill>
        <p:spPr bwMode="auto">
          <a:xfrm>
            <a:off x="1451030" y="6117918"/>
            <a:ext cx="1604051" cy="963974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733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92164" y="60961"/>
            <a:ext cx="9944416" cy="7429499"/>
          </a:xfrm>
          <a:prstGeom prst="rect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02195" y="7191429"/>
            <a:ext cx="49243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Профессиональное аварийно-спасательное формирование </a:t>
            </a:r>
            <a:r>
              <a:rPr lang="ru-RU" sz="1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13000" endPos="24000" dist="5000" dir="5400000" sy="-100000" rotWithShape="0"/>
                </a:effectLst>
              </a:rPr>
              <a:t>«ДНЕПР»</a:t>
            </a:r>
          </a:p>
        </p:txBody>
      </p:sp>
      <p:pic>
        <p:nvPicPr>
          <p:cNvPr id="14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179" y="180231"/>
            <a:ext cx="655143" cy="7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3455100" y="396255"/>
            <a:ext cx="461857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>
                <a:ln w="50800"/>
                <a:solidFill>
                  <a:srgbClr val="FFC000"/>
                </a:solidFill>
              </a:rPr>
              <a:t>Развитие  материальной базы в 2022 году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302194" y="1180409"/>
            <a:ext cx="7208113" cy="527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ru-RU" dirty="0"/>
              <a:t>приобретение автомобиля «</a:t>
            </a:r>
            <a:r>
              <a:rPr lang="ru-RU" sz="1600" b="1" i="0" dirty="0">
                <a:effectLst/>
                <a:latin typeface="Montserrat" panose="00000500000000000000" pitchFamily="2" charset="-52"/>
              </a:rPr>
              <a:t>Вепрь</a:t>
            </a:r>
            <a:r>
              <a:rPr lang="ru-RU" dirty="0"/>
              <a:t>» для проведения </a:t>
            </a:r>
            <a:r>
              <a:rPr lang="ru-RU" dirty="0" err="1"/>
              <a:t>поисково</a:t>
            </a:r>
            <a:r>
              <a:rPr lang="ru-RU" dirty="0"/>
              <a:t> спасательных работ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marL="342900" indent="-342900" algn="just">
              <a:buFontTx/>
              <a:buChar char="-"/>
            </a:pPr>
            <a:r>
              <a:rPr lang="ru-RU" dirty="0"/>
              <a:t>приобретение автомобиля «</a:t>
            </a:r>
            <a:r>
              <a:rPr lang="ru-RU" dirty="0" err="1"/>
              <a:t>Трэкол</a:t>
            </a:r>
            <a:r>
              <a:rPr lang="ru-RU" dirty="0"/>
              <a:t>» для передвижения по болотистой местности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marL="342900" indent="-342900" algn="just">
              <a:buFontTx/>
              <a:buChar char="-"/>
            </a:pPr>
            <a:endParaRPr lang="ru-RU" sz="1050" dirty="0"/>
          </a:p>
          <a:p>
            <a:pPr marL="342900" indent="-342900" algn="just">
              <a:buFontTx/>
              <a:buChar char="-"/>
            </a:pPr>
            <a:r>
              <a:rPr lang="ru-RU" dirty="0"/>
              <a:t>Емкость РР-100 </a:t>
            </a:r>
            <a:r>
              <a:rPr lang="ru-RU" dirty="0" err="1"/>
              <a:t>Лессорб</a:t>
            </a:r>
            <a:r>
              <a:rPr lang="ru-RU" dirty="0"/>
              <a:t> – 2 </a:t>
            </a:r>
            <a:r>
              <a:rPr lang="ru-RU" dirty="0" err="1"/>
              <a:t>шт</a:t>
            </a:r>
            <a:r>
              <a:rPr lang="ru-RU" dirty="0"/>
              <a:t> и РР-50 </a:t>
            </a:r>
            <a:r>
              <a:rPr lang="ru-RU" dirty="0" err="1"/>
              <a:t>Лессорб</a:t>
            </a:r>
            <a:r>
              <a:rPr lang="ru-RU" dirty="0"/>
              <a:t> – 5 </a:t>
            </a:r>
            <a:r>
              <a:rPr lang="ru-RU" dirty="0" err="1"/>
              <a:t>шт</a:t>
            </a:r>
            <a:r>
              <a:rPr lang="ru-RU" dirty="0"/>
              <a:t> для временного хранения </a:t>
            </a:r>
          </a:p>
          <a:p>
            <a:pPr marL="342900" indent="-342900" algn="just">
              <a:buFontTx/>
              <a:buChar char="-"/>
            </a:pPr>
            <a:endParaRPr lang="ru-RU" sz="2400" dirty="0"/>
          </a:p>
          <a:p>
            <a:pPr marL="342900" indent="-342900" algn="just">
              <a:buFontTx/>
              <a:buChar char="-"/>
            </a:pPr>
            <a:r>
              <a:rPr lang="ru-RU" dirty="0"/>
              <a:t>приобретение оперативного автомобиля для перевозки оснащения и спасателей к месту аварии</a:t>
            </a:r>
          </a:p>
          <a:p>
            <a:pPr marL="342900" indent="-342900" algn="just">
              <a:buFontTx/>
              <a:buChar char="-"/>
            </a:pPr>
            <a:endParaRPr lang="ru-RU" dirty="0"/>
          </a:p>
          <a:p>
            <a:pPr marL="342900" indent="-342900" algn="just">
              <a:buFontTx/>
              <a:buChar char="-"/>
            </a:pPr>
            <a:endParaRPr lang="ru-RU" sz="800" dirty="0"/>
          </a:p>
          <a:p>
            <a:pPr marL="342900" indent="-342900" algn="just">
              <a:buFontTx/>
              <a:buChar char="-"/>
            </a:pPr>
            <a:r>
              <a:rPr lang="ru-RU" dirty="0"/>
              <a:t>приобретение экскаватора-погрузчика </a:t>
            </a:r>
            <a:r>
              <a:rPr lang="en-US" dirty="0"/>
              <a:t>CASE 695 ST </a:t>
            </a:r>
            <a:r>
              <a:rPr lang="ru-RU" dirty="0"/>
              <a:t>погрузки загрязнённого грунта</a:t>
            </a:r>
          </a:p>
          <a:p>
            <a:pPr algn="just"/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48837" y="5112270"/>
            <a:ext cx="1604051" cy="9353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2822" y="3060551"/>
            <a:ext cx="1600068" cy="96244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7" b="5247"/>
          <a:stretch/>
        </p:blipFill>
        <p:spPr bwMode="auto">
          <a:xfrm>
            <a:off x="1455437" y="2066793"/>
            <a:ext cx="1597453" cy="93719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SHASHK~1\AppData\Local\Temp\bat515F.tmp\c5712c090558886fed1a97e88b60b5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822" y="1047750"/>
            <a:ext cx="1600068" cy="94213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10369227" y="7176040"/>
            <a:ext cx="4320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13</a:t>
            </a:r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8837" y="4093247"/>
            <a:ext cx="1604051" cy="95413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FCAAD4-0467-4BF7-1A6E-17D2D85C4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7428" y="1047045"/>
            <a:ext cx="1593469" cy="93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2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948983"/>
            <a:ext cx="10801350" cy="0"/>
          </a:xfrm>
          <a:prstGeom prst="line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0" y="540271"/>
            <a:ext cx="10801350" cy="0"/>
          </a:xfrm>
          <a:prstGeom prst="line">
            <a:avLst/>
          </a:prstGeom>
          <a:ln w="603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ShashkovAA\Desktop\Днепр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35" y="699393"/>
            <a:ext cx="1369426" cy="151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665008" y="2556495"/>
            <a:ext cx="6120680" cy="373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79375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-952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793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ПРОФЕССИОНАЛЬНОЕ 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АВАРИЙНО-СПАСАТЕЛЬНОЕ ФОРМИРОВАНИЕ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Общество с ограниченной ответственностью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«Днепр»</a:t>
            </a: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endParaRPr lang="ru-RU" altLang="ru-RU" sz="2000" b="1" dirty="0"/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ИНН/КПП 5503076083/550401001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Юрид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адрес: 644031, г. Омск, ул. 10 лет Октября, д. 203 В, </a:t>
            </a: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Литер Л1, помещение 2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Почт. адрес: 644099, г. Омск, а/я 55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Офис: 644007, г. Омск, ул. Булатова, д. 101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Тел: (3812) 25-62-36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Коммерческий отдел: (3812) 25-63-50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mail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dnepromsk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@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inbox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.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ru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5250" algn="l"/>
              </a:tabLst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Сайт: 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www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.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asf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-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dnepr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.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ru</a:t>
            </a:r>
            <a:endParaRPr kumimoji="0" lang="en-US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854309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Другая 1">
      <a:dk1>
        <a:srgbClr val="06032F"/>
      </a:dk1>
      <a:lt1>
        <a:sysClr val="window" lastClr="FFFFFF"/>
      </a:lt1>
      <a:dk2>
        <a:srgbClr val="06032F"/>
      </a:dk2>
      <a:lt2>
        <a:srgbClr val="06032F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DC9F0B"/>
      </a:accent5>
      <a:accent6>
        <a:srgbClr val="05E0DB"/>
      </a:accent6>
      <a:hlink>
        <a:srgbClr val="0080FF"/>
      </a:hlink>
      <a:folHlink>
        <a:srgbClr val="5EAEFF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727</TotalTime>
  <Words>1332</Words>
  <Application>Microsoft Office PowerPoint</Application>
  <PresentationFormat>Произвольный</PresentationFormat>
  <Paragraphs>133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Montserrat</vt:lpstr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ЦУКС АО - Зам. начальника отдела - Шашков А.А.</dc:creator>
  <cp:lastModifiedBy>Professional</cp:lastModifiedBy>
  <cp:revision>84</cp:revision>
  <dcterms:created xsi:type="dcterms:W3CDTF">2021-11-24T04:44:46Z</dcterms:created>
  <dcterms:modified xsi:type="dcterms:W3CDTF">2023-02-08T09:36:07Z</dcterms:modified>
</cp:coreProperties>
</file>